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7" r:id="rId1"/>
  </p:sldMasterIdLst>
  <p:notesMasterIdLst>
    <p:notesMasterId r:id="rId7"/>
  </p:notesMasterIdLst>
  <p:handoutMasterIdLst>
    <p:handoutMasterId r:id="rId8"/>
  </p:handoutMasterIdLst>
  <p:sldIdLst>
    <p:sldId id="256" r:id="rId2"/>
    <p:sldId id="323" r:id="rId3"/>
    <p:sldId id="288" r:id="rId4"/>
    <p:sldId id="324" r:id="rId5"/>
    <p:sldId id="31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75" autoAdjust="0"/>
    <p:restoredTop sz="94660"/>
  </p:normalViewPr>
  <p:slideViewPr>
    <p:cSldViewPr snapToGrid="0">
      <p:cViewPr varScale="1">
        <p:scale>
          <a:sx n="66" d="100"/>
          <a:sy n="66" d="100"/>
        </p:scale>
        <p:origin x="73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30699-CF10-456F-83D4-1BBD5C162B6E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7D8E34-0408-4498-A35F-29BF573D62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66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CEB354-BF53-46AA-8B91-2649151C8727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2A15AF-7ADD-4ECB-AD06-5D9F6167FE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81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A15AF-7ADD-4ECB-AD06-5D9F6167FE4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107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BF3AF-38C5-4634-963E-DECF7732CD45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927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FD417-F163-492E-88E0-2B86B562FB9F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354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C0BE-7C5D-422D-A41B-E077F5AA420C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569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2F67-3CBF-4683-94F3-997A23DEDC32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935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927E-D258-4D5B-A46E-5AC9C10F86CB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718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7D2C9-B90B-402E-80D6-78D165E2BFCC}" type="datetime1">
              <a:rPr lang="en-GB" smtClean="0"/>
              <a:t>15/12/2019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0331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A9DA0-1006-4607-A8BC-AB23530C75D5}" type="datetime1">
              <a:rPr lang="en-GB" smtClean="0"/>
              <a:t>15/12/2019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662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7C36-9CBE-436B-BB05-2238CA759E77}" type="datetime1">
              <a:rPr lang="en-GB" smtClean="0"/>
              <a:t>15/12/2019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032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06D8-AD6C-46A6-A4C6-51C8E7FEB5DC}" type="datetime1">
              <a:rPr lang="en-GB" smtClean="0"/>
              <a:t>15/12/2019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053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ABF4E-1D02-4C7D-ACB5-5084E8B10B25}" type="datetime1">
              <a:rPr lang="en-GB" smtClean="0"/>
              <a:t>15/12/2019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095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3CA1E-F333-440E-ADB3-F78C399FAF58}" type="datetime1">
              <a:rPr lang="en-GB" smtClean="0"/>
              <a:t>15/12/2019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711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7CF19-35DA-4573-B2D3-2DD6D207D6DD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232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sz="4800" b="1" dirty="0" smtClean="0">
                <a:latin typeface="Perpetua" panose="02020502060401020303" pitchFamily="18" charset="0"/>
              </a:rPr>
              <a:t>IS204</a:t>
            </a:r>
            <a:endParaRPr lang="en-GB" sz="5400" b="1" dirty="0" smtClean="0">
              <a:latin typeface="Perpetua" panose="02020502060401020303" pitchFamily="18" charset="0"/>
            </a:endParaRPr>
          </a:p>
          <a:p>
            <a:pPr marL="0" indent="0" algn="ctr">
              <a:buNone/>
            </a:pPr>
            <a:r>
              <a:rPr lang="en-GB" sz="5000" b="1" dirty="0" smtClean="0">
                <a:latin typeface="Perpetua" panose="02020502060401020303" pitchFamily="18" charset="0"/>
              </a:rPr>
              <a:t>System Analysis and Design</a:t>
            </a:r>
            <a:r>
              <a:rPr lang="en-GB" sz="5400" b="1" dirty="0" smtClean="0">
                <a:latin typeface="Perpetua" panose="02020502060401020303" pitchFamily="18" charset="0"/>
              </a:rPr>
              <a:t> </a:t>
            </a:r>
            <a:endParaRPr lang="en-GB" dirty="0" smtClean="0">
              <a:latin typeface="Perpetua" panose="02020502060401020303" pitchFamily="18" charset="0"/>
            </a:endParaRPr>
          </a:p>
          <a:p>
            <a:pPr marL="0" indent="0" algn="ctr">
              <a:buNone/>
            </a:pPr>
            <a:r>
              <a:rPr lang="en-GB" b="1" dirty="0">
                <a:latin typeface="Perpetua" panose="02020502060401020303" pitchFamily="18" charset="0"/>
              </a:rPr>
              <a:t>Software Development Activities</a:t>
            </a:r>
          </a:p>
          <a:p>
            <a:pPr marL="0" indent="0" algn="ctr">
              <a:buNone/>
            </a:pPr>
            <a:r>
              <a:rPr lang="en-GB" b="1" dirty="0" smtClean="0">
                <a:latin typeface="Perpetua" panose="02020502060401020303" pitchFamily="18" charset="0"/>
              </a:rPr>
              <a:t>Identify The problem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90888" y="6176963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9" name="Picture 8" descr="شعار كلية علوم الحاسووب و تكنولوجيا المعلومات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93" t="8349" r="8598" b="9407"/>
          <a:stretch/>
        </p:blipFill>
        <p:spPr bwMode="auto">
          <a:xfrm>
            <a:off x="9134375" y="3799027"/>
            <a:ext cx="2219425" cy="1941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157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Perpetua" panose="02020502060401020303" pitchFamily="18" charset="0"/>
              </a:rPr>
              <a:t>Quantify Project Approval Factors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Perpetua" panose="02020502060401020303" pitchFamily="18" charset="0"/>
              </a:rPr>
              <a:t>Criteria to be considered </a:t>
            </a:r>
            <a:r>
              <a:rPr lang="en-GB" dirty="0">
                <a:latin typeface="Perpetua" panose="02020502060401020303" pitchFamily="18" charset="0"/>
              </a:rPr>
              <a:t>to obtain project approval:</a:t>
            </a:r>
          </a:p>
          <a:p>
            <a:r>
              <a:rPr lang="en-GB" dirty="0" smtClean="0">
                <a:latin typeface="Perpetua" panose="02020502060401020303" pitchFamily="18" charset="0"/>
              </a:rPr>
              <a:t>The </a:t>
            </a:r>
            <a:r>
              <a:rPr lang="en-GB" dirty="0">
                <a:latin typeface="Perpetua" panose="02020502060401020303" pitchFamily="18" charset="0"/>
              </a:rPr>
              <a:t>estimated time for project completion</a:t>
            </a:r>
          </a:p>
          <a:p>
            <a:r>
              <a:rPr lang="en-GB" dirty="0" smtClean="0">
                <a:latin typeface="Perpetua" panose="02020502060401020303" pitchFamily="18" charset="0"/>
              </a:rPr>
              <a:t>The </a:t>
            </a:r>
            <a:r>
              <a:rPr lang="en-GB" dirty="0">
                <a:latin typeface="Perpetua" panose="02020502060401020303" pitchFamily="18" charset="0"/>
              </a:rPr>
              <a:t>estimated cost for the project and system</a:t>
            </a:r>
          </a:p>
          <a:p>
            <a:r>
              <a:rPr lang="en-GB" dirty="0" smtClean="0">
                <a:latin typeface="Perpetua" panose="02020502060401020303" pitchFamily="18" charset="0"/>
              </a:rPr>
              <a:t>The </a:t>
            </a:r>
            <a:r>
              <a:rPr lang="en-GB" dirty="0">
                <a:latin typeface="Perpetua" panose="02020502060401020303" pitchFamily="18" charset="0"/>
              </a:rPr>
              <a:t>anticipated benefits from the deployment of the new system</a:t>
            </a:r>
            <a:r>
              <a:rPr lang="en-GB" dirty="0" smtClean="0">
                <a:latin typeface="Perpetua" panose="02020502060401020303" pitchFamily="18" charset="0"/>
              </a:rPr>
              <a:t>.</a:t>
            </a:r>
          </a:p>
          <a:p>
            <a:endParaRPr lang="en-GB" dirty="0" smtClean="0">
              <a:latin typeface="Perpetua" panose="02020502060401020303" pitchFamily="18" charset="0"/>
            </a:endParaRPr>
          </a:p>
          <a:p>
            <a:endParaRPr lang="en-GB" dirty="0" smtClean="0">
              <a:latin typeface="Perpetua" panose="02020502060401020303" pitchFamily="18" charset="0"/>
            </a:endParaRPr>
          </a:p>
          <a:p>
            <a:endParaRPr lang="en-GB" dirty="0">
              <a:latin typeface="Perpetua" panose="02020502060401020303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90888" y="6176963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7" name="Picture 6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Connector 7"/>
          <p:cNvCxnSpPr/>
          <p:nvPr/>
        </p:nvCxnSpPr>
        <p:spPr>
          <a:xfrm>
            <a:off x="789272" y="1690688"/>
            <a:ext cx="10826817" cy="1343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645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Perpetua" panose="02020502060401020303" pitchFamily="18" charset="0"/>
              </a:rPr>
              <a:t>Determining Project Risk and Feasibility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750617" cy="4351338"/>
          </a:xfrm>
        </p:spPr>
        <p:txBody>
          <a:bodyPr>
            <a:normAutofit/>
          </a:bodyPr>
          <a:lstStyle/>
          <a:p>
            <a:r>
              <a:rPr lang="en-GB" dirty="0">
                <a:latin typeface="Perpetua" panose="02020502060401020303" pitchFamily="18" charset="0"/>
              </a:rPr>
              <a:t>Project risk and feasibility analysis verifies whether a project can be started </a:t>
            </a:r>
            <a:r>
              <a:rPr lang="en-GB" dirty="0" smtClean="0">
                <a:latin typeface="Perpetua" panose="02020502060401020303" pitchFamily="18" charset="0"/>
              </a:rPr>
              <a:t>and completed successfully.</a:t>
            </a:r>
          </a:p>
          <a:p>
            <a:r>
              <a:rPr lang="en-GB" dirty="0">
                <a:latin typeface="Perpetua" panose="02020502060401020303" pitchFamily="18" charset="0"/>
              </a:rPr>
              <a:t>E</a:t>
            </a:r>
            <a:r>
              <a:rPr lang="en-GB" dirty="0" smtClean="0">
                <a:latin typeface="Perpetua" panose="02020502060401020303" pitchFamily="18" charset="0"/>
              </a:rPr>
              <a:t>very project has </a:t>
            </a:r>
            <a:r>
              <a:rPr lang="en-GB" dirty="0">
                <a:latin typeface="Perpetua" panose="02020502060401020303" pitchFamily="18" charset="0"/>
              </a:rPr>
              <a:t>unique challenges that affect its potential success</a:t>
            </a:r>
            <a:endParaRPr lang="en-GB" dirty="0" smtClean="0">
              <a:latin typeface="Perpetua" panose="02020502060401020303" pitchFamily="18" charset="0"/>
            </a:endParaRPr>
          </a:p>
          <a:p>
            <a:r>
              <a:rPr lang="en-GB" dirty="0">
                <a:latin typeface="Perpetua" panose="02020502060401020303" pitchFamily="18" charset="0"/>
              </a:rPr>
              <a:t>The objective of this activity is to identify and assess the potential risks to </a:t>
            </a:r>
            <a:r>
              <a:rPr lang="en-GB" dirty="0" smtClean="0">
                <a:latin typeface="Perpetua" panose="02020502060401020303" pitchFamily="18" charset="0"/>
              </a:rPr>
              <a:t>project success, </a:t>
            </a:r>
            <a:r>
              <a:rPr lang="en-GB" dirty="0">
                <a:latin typeface="Perpetua" panose="02020502060401020303" pitchFamily="18" charset="0"/>
              </a:rPr>
              <a:t>take steps to eliminate or </a:t>
            </a:r>
            <a:r>
              <a:rPr lang="en-GB" dirty="0" smtClean="0">
                <a:latin typeface="Perpetua" panose="02020502060401020303" pitchFamily="18" charset="0"/>
              </a:rPr>
              <a:t>reduce these </a:t>
            </a:r>
            <a:r>
              <a:rPr lang="en-GB" dirty="0">
                <a:latin typeface="Perpetua" panose="02020502060401020303" pitchFamily="18" charset="0"/>
              </a:rPr>
              <a:t>risks. </a:t>
            </a:r>
            <a:endParaRPr lang="en-GB" dirty="0" smtClean="0">
              <a:latin typeface="Perpetua" panose="02020502060401020303" pitchFamily="18" charset="0"/>
            </a:endParaRPr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90888" y="6176963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7" name="Picture 6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Connector 7"/>
          <p:cNvCxnSpPr/>
          <p:nvPr/>
        </p:nvCxnSpPr>
        <p:spPr>
          <a:xfrm>
            <a:off x="789272" y="1690688"/>
            <a:ext cx="10826817" cy="1343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3074" name="Picture 2" descr="Related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3645" y="4286033"/>
            <a:ext cx="2912444" cy="1755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527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Perpetua" panose="02020502060401020303" pitchFamily="18" charset="0"/>
              </a:rPr>
              <a:t>Determining Project Risk and Feasibility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750617" cy="4351338"/>
          </a:xfrm>
        </p:spPr>
        <p:txBody>
          <a:bodyPr>
            <a:normAutofit/>
          </a:bodyPr>
          <a:lstStyle/>
          <a:p>
            <a:r>
              <a:rPr lang="en-GB" dirty="0">
                <a:latin typeface="Perpetua" panose="02020502060401020303" pitchFamily="18" charset="0"/>
              </a:rPr>
              <a:t>Technological Risks and </a:t>
            </a:r>
            <a:r>
              <a:rPr lang="en-GB" dirty="0" smtClean="0">
                <a:latin typeface="Perpetua" panose="02020502060401020303" pitchFamily="18" charset="0"/>
              </a:rPr>
              <a:t>Feasibility</a:t>
            </a:r>
          </a:p>
          <a:p>
            <a:r>
              <a:rPr lang="en-GB" dirty="0" smtClean="0">
                <a:latin typeface="Perpetua" panose="02020502060401020303" pitchFamily="18" charset="0"/>
              </a:rPr>
              <a:t>Resource </a:t>
            </a:r>
            <a:r>
              <a:rPr lang="en-GB" dirty="0">
                <a:latin typeface="Perpetua" panose="02020502060401020303" pitchFamily="18" charset="0"/>
              </a:rPr>
              <a:t>Risks and Feasibility</a:t>
            </a:r>
            <a:r>
              <a:rPr lang="en-GB" dirty="0" smtClean="0">
                <a:latin typeface="Perpetua" panose="02020502060401020303" pitchFamily="18" charset="0"/>
              </a:rPr>
              <a:t>.</a:t>
            </a:r>
          </a:p>
          <a:p>
            <a:r>
              <a:rPr lang="en-GB" dirty="0" smtClean="0">
                <a:latin typeface="Perpetua" panose="02020502060401020303" pitchFamily="18" charset="0"/>
              </a:rPr>
              <a:t>Schedule </a:t>
            </a:r>
            <a:r>
              <a:rPr lang="en-GB" dirty="0">
                <a:latin typeface="Perpetua" panose="02020502060401020303" pitchFamily="18" charset="0"/>
              </a:rPr>
              <a:t>Risks and </a:t>
            </a:r>
            <a:r>
              <a:rPr lang="en-GB" dirty="0" smtClean="0">
                <a:latin typeface="Perpetua" panose="02020502060401020303" pitchFamily="18" charset="0"/>
              </a:rPr>
              <a:t>Feasibility</a:t>
            </a:r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90888" y="6176963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7" name="Picture 6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Connector 7"/>
          <p:cNvCxnSpPr/>
          <p:nvPr/>
        </p:nvCxnSpPr>
        <p:spPr>
          <a:xfrm>
            <a:off x="789272" y="1690688"/>
            <a:ext cx="10826817" cy="1343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38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Perpetua" panose="02020502060401020303" pitchFamily="18" charset="0"/>
              </a:rPr>
              <a:t>Review with Client and Obtain Approval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750617" cy="4351338"/>
          </a:xfrm>
        </p:spPr>
        <p:txBody>
          <a:bodyPr>
            <a:normAutofit/>
          </a:bodyPr>
          <a:lstStyle/>
          <a:p>
            <a:r>
              <a:rPr lang="en-GB" dirty="0">
                <a:latin typeface="Perpetua" panose="02020502060401020303" pitchFamily="18" charset="0"/>
              </a:rPr>
              <a:t>This process starts by </a:t>
            </a:r>
            <a:r>
              <a:rPr lang="en-GB" dirty="0" smtClean="0">
                <a:latin typeface="Perpetua" panose="02020502060401020303" pitchFamily="18" charset="0"/>
              </a:rPr>
              <a:t>making presentations </a:t>
            </a:r>
            <a:r>
              <a:rPr lang="en-GB" dirty="0">
                <a:latin typeface="Perpetua" panose="02020502060401020303" pitchFamily="18" charset="0"/>
              </a:rPr>
              <a:t>to the senior </a:t>
            </a:r>
            <a:r>
              <a:rPr lang="en-GB" dirty="0" smtClean="0">
                <a:latin typeface="Perpetua" panose="02020502060401020303" pitchFamily="18" charset="0"/>
              </a:rPr>
              <a:t>executives.</a:t>
            </a:r>
          </a:p>
          <a:p>
            <a:endParaRPr lang="en-GB" dirty="0" smtClean="0">
              <a:latin typeface="Perpetua" panose="02020502060401020303" pitchFamily="18" charset="0"/>
            </a:endParaRPr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90888" y="6176963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7" name="Picture 6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Connector 7"/>
          <p:cNvCxnSpPr/>
          <p:nvPr/>
        </p:nvCxnSpPr>
        <p:spPr>
          <a:xfrm>
            <a:off x="789272" y="1690688"/>
            <a:ext cx="10826817" cy="1343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7700" y="2175217"/>
            <a:ext cx="7228800" cy="3934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202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4455</TotalTime>
  <Words>162</Words>
  <Application>Microsoft Office PowerPoint</Application>
  <PresentationFormat>Widescreen</PresentationFormat>
  <Paragraphs>45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Perpetua</vt:lpstr>
      <vt:lpstr>Times New Roman</vt:lpstr>
      <vt:lpstr>Office Theme</vt:lpstr>
      <vt:lpstr>PowerPoint Presentation</vt:lpstr>
      <vt:lpstr>Quantify Project Approval Factors</vt:lpstr>
      <vt:lpstr>Determining Project Risk and Feasibility</vt:lpstr>
      <vt:lpstr>Determining Project Risk and Feasibility</vt:lpstr>
      <vt:lpstr>Review with Client and Obtain Approval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 Zainab</dc:creator>
  <cp:lastModifiedBy>Z Zainab</cp:lastModifiedBy>
  <cp:revision>373</cp:revision>
  <dcterms:created xsi:type="dcterms:W3CDTF">2017-07-18T07:50:04Z</dcterms:created>
  <dcterms:modified xsi:type="dcterms:W3CDTF">2019-12-15T15:42:50Z</dcterms:modified>
</cp:coreProperties>
</file>